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9"/>
  </p:notesMasterIdLst>
  <p:sldIdLst>
    <p:sldId id="256" r:id="rId2"/>
    <p:sldId id="319" r:id="rId3"/>
    <p:sldId id="322" r:id="rId4"/>
    <p:sldId id="293" r:id="rId5"/>
    <p:sldId id="323" r:id="rId6"/>
    <p:sldId id="294" r:id="rId7"/>
    <p:sldId id="295" r:id="rId8"/>
    <p:sldId id="324" r:id="rId9"/>
    <p:sldId id="325" r:id="rId10"/>
    <p:sldId id="326" r:id="rId11"/>
    <p:sldId id="327" r:id="rId12"/>
    <p:sldId id="328" r:id="rId13"/>
    <p:sldId id="298" r:id="rId14"/>
    <p:sldId id="331" r:id="rId15"/>
    <p:sldId id="333" r:id="rId16"/>
    <p:sldId id="334" r:id="rId17"/>
    <p:sldId id="335" r:id="rId18"/>
    <p:sldId id="302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21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94" d="100"/>
          <a:sy n="94" d="100"/>
        </p:scale>
        <p:origin x="634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17304-F410-4524-B835-4AC82CCF8FBA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1A69E-E657-454C-9374-8C02939A22A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F189E-BA70-4B2A-9A96-67EBEC9951B0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A6EA4-C614-44DC-B170-79EDBF394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2AA77-A13F-48DA-BCFE-238C4013E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E81848-F13C-45B4-94F1-3DB94C39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1279BF-6025-4F10-A6EC-9E7AF9AE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FD3F6-54EA-45FD-8C28-963ECC22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850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AD043-A2FA-4F1D-9E03-783FD083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96AD0D-EA83-4A19-A468-25357A3C7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DBE61D-1B5E-458E-9A9E-41F96EC9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39F1A-C2C9-44C7-9F1B-AC1AF8A0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7855A-3E6E-4C4B-A20C-33E1B473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0842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3E6AE0-E94A-42E2-ACA1-AEBD5DFCD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978CBC-3155-4FA6-BB8D-FBA23BF8F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EFAC18-B70F-4C8B-B395-B18CEC64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35C9F8-98ED-44CD-B9ED-02441D5E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53030F-3438-4F23-BFD8-DB5324BC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3296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1D8D-EEE0-4E87-9635-E1A790B2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30D2C1-7692-4432-8E51-ABE8F56C7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A56ED4-61D4-476D-B565-D94A59DD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36293B-E35F-4046-B73A-66B5C0F2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ADE784-2306-463D-A090-73A568A6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2047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8D2A6-BA9A-4D0F-AA25-4020E14A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22A7F8-64F1-44DE-91D0-082C55B22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3783C1-D5C0-4D67-9D43-5A2CC48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B6908-5B13-4750-8395-B23C1AAC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71E0C9-6F5C-4837-9FC8-DD845279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1705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B78B1-7E47-4874-9A4A-D35DDB82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1735B-F45B-4D26-84B7-329A98B01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F03300-9A92-48B3-B546-B0C57FB26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51FDC2-6F2A-4839-8342-C8497DE6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25130E-A5A9-4C64-AFAB-52B13EF7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B2FF3F-B748-413A-8D75-24DA4FED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2619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C7EA6-3B59-4E17-A11B-4EA777BC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43BB92-76A4-41BB-B12E-6F4B34DC9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DFE271-6FD8-495E-B478-FA715F954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21F101-B68F-4B69-A506-110A816EC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8AE531-0D64-4260-8B97-0E50FEE86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744AE7-6278-4913-94A6-DA1C35E0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697E02-6205-4E5E-B4FE-201091A2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589ED7-23ED-4CE7-8826-1B4ECBD7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2540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C66D0-5B50-4721-ACB1-F73CB90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24330A-5C10-457A-966A-D6916335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4D08EA-051C-4384-AB82-141D487D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D60A81-7615-4BB0-A63A-38E4F63A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1760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E7E7E51-2E65-437E-BE52-AEA3BF2F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484DCD-FBFF-498B-AF7D-7A2F78C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7E995A-288B-48D8-8AE8-8D9EB720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109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094E7-00E7-40DC-8C94-7AE752FB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75EEA3-206F-4DDC-89E9-DACF24D2E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471422-E1A4-44B9-82AB-D023D507F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76336F-2D1B-4927-92FE-227B76DA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13B3BB-2659-4843-AF31-52C52151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29DED1-0CE1-41B6-A7FF-5903518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4486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00E24-3D7D-4AAE-B80E-5E1767AA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953E37-A94E-4116-AC38-B478841D7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7B4E60-BD93-4C31-B448-A62869A8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8EEFA3-3A30-4343-B1A2-FF8AF291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3F8372-063C-43CD-B67D-2EA0A8B6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F3EAF-6531-4CBA-9BA2-9CD11626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9609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DC5B7AF-B08E-407F-895C-C1367BF3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DD9104-3B8A-40EE-A4E4-11CC9B9D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0219AB-18D3-413C-B8FE-848265B0C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B26EF-9B1B-4F95-BFFC-28B144C70749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97D8EE-78C7-4BD1-B57F-C1C087CB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2ECFF-7B56-4512-B485-82518AC5A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0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925" y="818984"/>
            <a:ext cx="5036024" cy="3178689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TUTORIAL DO COMPILADOR CCS  PICC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94E5A2F-2E5E-4496-B0EB-13AF89B19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047" y="4960961"/>
            <a:ext cx="5291920" cy="1078054"/>
          </a:xfrm>
        </p:spPr>
        <p:txBody>
          <a:bodyPr>
            <a:normAutofit/>
          </a:bodyPr>
          <a:lstStyle/>
          <a:p>
            <a:pPr algn="l"/>
            <a:endParaRPr lang="pt-BR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27EE152-ADEE-7BB2-B115-A1F0E29E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2D54A-2029-993A-D7FA-6BEA9CAF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37019390-5F0E-8B5E-6A1A-1947804A5309}"/>
              </a:ext>
            </a:extLst>
          </p:cNvPr>
          <p:cNvSpPr/>
          <p:nvPr/>
        </p:nvSpPr>
        <p:spPr>
          <a:xfrm>
            <a:off x="5943600" y="762000"/>
            <a:ext cx="1981200" cy="838200"/>
          </a:xfrm>
          <a:prstGeom prst="wedgeRoundRectCallout">
            <a:avLst>
              <a:gd name="adj1" fmla="val -157371"/>
              <a:gd name="adj2" fmla="val 1021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Code e </a:t>
            </a:r>
            <a:r>
              <a:rPr lang="en-US" dirty="0" err="1"/>
              <a:t>veja</a:t>
            </a:r>
            <a:r>
              <a:rPr lang="en-US" dirty="0"/>
              <a:t> o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gerado</a:t>
            </a:r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12B27D-D79B-0E68-CBE8-D6853F745A3D}"/>
              </a:ext>
            </a:extLst>
          </p:cNvPr>
          <p:cNvSpPr/>
          <p:nvPr/>
        </p:nvSpPr>
        <p:spPr>
          <a:xfrm>
            <a:off x="5943600" y="2743200"/>
            <a:ext cx="1981200" cy="838200"/>
          </a:xfrm>
          <a:prstGeom prst="wedgeRoundRectCallout">
            <a:avLst>
              <a:gd name="adj1" fmla="val -171382"/>
              <a:gd name="adj2" fmla="val -1316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Options para </a:t>
            </a:r>
            <a:r>
              <a:rPr lang="en-US" dirty="0" err="1"/>
              <a:t>retornar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2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8CE7859-2EEB-9188-F628-9C3F63D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1028700"/>
            <a:ext cx="8534400" cy="4800600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27EE152-ADEE-7BB2-B115-A1F0E29E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37019390-5F0E-8B5E-6A1A-1947804A5309}"/>
              </a:ext>
            </a:extLst>
          </p:cNvPr>
          <p:cNvSpPr/>
          <p:nvPr/>
        </p:nvSpPr>
        <p:spPr>
          <a:xfrm>
            <a:off x="5943600" y="762000"/>
            <a:ext cx="1524000" cy="609600"/>
          </a:xfrm>
          <a:prstGeom prst="wedgeRoundRectCallout">
            <a:avLst>
              <a:gd name="adj1" fmla="val -216506"/>
              <a:gd name="adj2" fmla="val 2026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o</a:t>
            </a:r>
          </a:p>
          <a:p>
            <a:pPr algn="ctr"/>
            <a:r>
              <a:rPr lang="en-US" dirty="0"/>
              <a:t>RS-232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12B27D-D79B-0E68-CBE8-D6853F745A3D}"/>
              </a:ext>
            </a:extLst>
          </p:cNvPr>
          <p:cNvSpPr/>
          <p:nvPr/>
        </p:nvSpPr>
        <p:spPr>
          <a:xfrm>
            <a:off x="332014" y="3352800"/>
            <a:ext cx="1877786" cy="685800"/>
          </a:xfrm>
          <a:prstGeom prst="wedgeRoundRectCallout">
            <a:avLst>
              <a:gd name="adj1" fmla="val 50828"/>
              <a:gd name="adj2" fmla="val -75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Selecione</a:t>
            </a:r>
            <a:endParaRPr lang="en-US" dirty="0"/>
          </a:p>
          <a:p>
            <a:pPr algn="ctr"/>
            <a:r>
              <a:rPr lang="en-US" dirty="0"/>
              <a:t>Communications</a:t>
            </a:r>
          </a:p>
        </p:txBody>
      </p:sp>
      <p:sp>
        <p:nvSpPr>
          <p:cNvPr id="8" name="Rounded Rectangular Callout 5">
            <a:extLst>
              <a:ext uri="{FF2B5EF4-FFF2-40B4-BE49-F238E27FC236}">
                <a16:creationId xmlns:a16="http://schemas.microsoft.com/office/drawing/2014/main" id="{6718FB46-B163-A504-24CE-2C00687D1E6F}"/>
              </a:ext>
            </a:extLst>
          </p:cNvPr>
          <p:cNvSpPr/>
          <p:nvPr/>
        </p:nvSpPr>
        <p:spPr>
          <a:xfrm>
            <a:off x="6553200" y="1447800"/>
            <a:ext cx="1524000" cy="609600"/>
          </a:xfrm>
          <a:prstGeom prst="wedgeRoundRectCallout">
            <a:avLst>
              <a:gd name="adj1" fmla="val -214899"/>
              <a:gd name="adj2" fmla="val 111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o</a:t>
            </a:r>
          </a:p>
          <a:p>
            <a:pPr algn="ctr"/>
            <a:r>
              <a:rPr lang="en-US" dirty="0"/>
              <a:t>RS-232#1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2A001F48-8856-B70D-5E9B-A28F7203A633}"/>
              </a:ext>
            </a:extLst>
          </p:cNvPr>
          <p:cNvSpPr/>
          <p:nvPr/>
        </p:nvSpPr>
        <p:spPr>
          <a:xfrm>
            <a:off x="6553200" y="2209800"/>
            <a:ext cx="2313214" cy="609600"/>
          </a:xfrm>
          <a:prstGeom prst="wedgeRoundRectCallout">
            <a:avLst>
              <a:gd name="adj1" fmla="val -171835"/>
              <a:gd name="adj2" fmla="val 39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UART1- 9600 –8-N-1</a:t>
            </a:r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1995C318-6AF2-747F-0ABD-760E7E7107EC}"/>
              </a:ext>
            </a:extLst>
          </p:cNvPr>
          <p:cNvSpPr/>
          <p:nvPr/>
        </p:nvSpPr>
        <p:spPr>
          <a:xfrm>
            <a:off x="6697436" y="3048000"/>
            <a:ext cx="2122714" cy="952500"/>
          </a:xfrm>
          <a:prstGeom prst="wedgeRoundRectCallout">
            <a:avLst>
              <a:gd name="adj1" fmla="val -129142"/>
              <a:gd name="adj2" fmla="val -66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 UART </a:t>
            </a:r>
            <a:r>
              <a:rPr lang="en-US" dirty="0" err="1"/>
              <a:t>por</a:t>
            </a:r>
            <a:r>
              <a:rPr lang="en-US" dirty="0"/>
              <a:t> hardware Tx e Rx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fixos</a:t>
            </a:r>
            <a:r>
              <a:rPr lang="en-US" dirty="0"/>
              <a:t> (C6 e C7)</a:t>
            </a:r>
          </a:p>
        </p:txBody>
      </p: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3FA98C85-7BBD-E8C6-0577-73D03068DEE3}"/>
              </a:ext>
            </a:extLst>
          </p:cNvPr>
          <p:cNvSpPr/>
          <p:nvPr/>
        </p:nvSpPr>
        <p:spPr>
          <a:xfrm>
            <a:off x="6583136" y="4229100"/>
            <a:ext cx="2122714" cy="609600"/>
          </a:xfrm>
          <a:prstGeom prst="wedgeRoundRectCallout">
            <a:avLst>
              <a:gd name="adj1" fmla="val -126450"/>
              <a:gd name="adj2" fmla="val -173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Rótulo</a:t>
            </a:r>
            <a:r>
              <a:rPr lang="en-US" dirty="0"/>
              <a:t> do Stream</a:t>
            </a:r>
          </a:p>
        </p:txBody>
      </p:sp>
    </p:spTree>
    <p:extLst>
      <p:ext uri="{BB962C8B-B14F-4D97-AF65-F5344CB8AC3E}">
        <p14:creationId xmlns:p14="http://schemas.microsoft.com/office/powerpoint/2010/main" val="60031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88DF903-B8A8-9E2E-6786-AE2E0627B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914400"/>
            <a:ext cx="8669865" cy="4876799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27EE152-ADEE-7BB2-B115-A1F0E29E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16" name="Rounded Rectangular Callout 5">
            <a:extLst>
              <a:ext uri="{FF2B5EF4-FFF2-40B4-BE49-F238E27FC236}">
                <a16:creationId xmlns:a16="http://schemas.microsoft.com/office/drawing/2014/main" id="{056E830F-90CD-2BD5-4450-D84301F86442}"/>
              </a:ext>
            </a:extLst>
          </p:cNvPr>
          <p:cNvSpPr/>
          <p:nvPr/>
        </p:nvSpPr>
        <p:spPr>
          <a:xfrm>
            <a:off x="5638800" y="647701"/>
            <a:ext cx="1981200" cy="838200"/>
          </a:xfrm>
          <a:prstGeom prst="wedgeRoundRectCallout">
            <a:avLst>
              <a:gd name="adj1" fmla="val -157371"/>
              <a:gd name="adj2" fmla="val 1021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Code e </a:t>
            </a:r>
            <a:r>
              <a:rPr lang="en-US" dirty="0" err="1"/>
              <a:t>veja</a:t>
            </a:r>
            <a:r>
              <a:rPr lang="en-US" dirty="0"/>
              <a:t> o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gerado</a:t>
            </a:r>
            <a:r>
              <a:rPr lang="en-US" dirty="0"/>
              <a:t>.</a:t>
            </a:r>
          </a:p>
        </p:txBody>
      </p:sp>
      <p:sp>
        <p:nvSpPr>
          <p:cNvPr id="17" name="Rounded Rectangular Callout 5">
            <a:extLst>
              <a:ext uri="{FF2B5EF4-FFF2-40B4-BE49-F238E27FC236}">
                <a16:creationId xmlns:a16="http://schemas.microsoft.com/office/drawing/2014/main" id="{723AF927-2507-B6D2-7EED-7141F8B858D5}"/>
              </a:ext>
            </a:extLst>
          </p:cNvPr>
          <p:cNvSpPr/>
          <p:nvPr/>
        </p:nvSpPr>
        <p:spPr>
          <a:xfrm>
            <a:off x="6553200" y="1828800"/>
            <a:ext cx="1981200" cy="838200"/>
          </a:xfrm>
          <a:prstGeom prst="wedgeRoundRectCallout">
            <a:avLst>
              <a:gd name="adj1" fmla="val -222893"/>
              <a:gd name="adj2" fmla="val -332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Options para </a:t>
            </a:r>
            <a:r>
              <a:rPr lang="en-US" dirty="0" err="1"/>
              <a:t>retornar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3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COLLEGE OF AERONAUTICAL ENGEENERING CAE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8194" name="Picture 2" descr="C:\Users\shahzad\Desktop\PRESENTATIONS\pic presentation\Pic Wizard Tutorial\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228600" y="381000"/>
            <a:ext cx="1447800" cy="533400"/>
          </a:xfrm>
          <a:prstGeom prst="wedgeRoundRectCallout">
            <a:avLst>
              <a:gd name="adj1" fmla="val -29825"/>
              <a:gd name="adj2" fmla="val 140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(1)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81000" y="4038600"/>
            <a:ext cx="1447800" cy="533400"/>
          </a:xfrm>
          <a:prstGeom prst="wedgeRoundRectCallout">
            <a:avLst>
              <a:gd name="adj1" fmla="val 79949"/>
              <a:gd name="adj2" fmla="val 19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1 DESATIVADO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34000" y="457200"/>
            <a:ext cx="2590800" cy="838200"/>
          </a:xfrm>
          <a:prstGeom prst="wedgeRoundRectCallout">
            <a:avLst>
              <a:gd name="adj1" fmla="val 18503"/>
              <a:gd name="adj2" fmla="val 969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0 com .2 us de </a:t>
            </a:r>
            <a:r>
              <a:rPr lang="en-US" dirty="0" err="1"/>
              <a:t>resolução</a:t>
            </a:r>
            <a:r>
              <a:rPr lang="en-US" dirty="0"/>
              <a:t> e 51.2us de tempo de  OVERFLOW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781800" y="3810000"/>
            <a:ext cx="1447800" cy="533400"/>
          </a:xfrm>
          <a:prstGeom prst="wedgeRoundRectCallout">
            <a:avLst>
              <a:gd name="adj1" fmla="val -76442"/>
              <a:gd name="adj2" fmla="val 606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2 DESATIVADO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F0C5C9E-4913-76A1-AEF6-FF726891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82" y="1013108"/>
            <a:ext cx="8589836" cy="483178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COLLEGE OF AERONAUTICAL ENGEENERING CAE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010400" y="1996791"/>
            <a:ext cx="1447800" cy="533400"/>
          </a:xfrm>
          <a:prstGeom prst="wedgeRoundRectCallout">
            <a:avLst>
              <a:gd name="adj1" fmla="val -195803"/>
              <a:gd name="adj2" fmla="val -23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1 DESATIVADO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115050" y="228600"/>
            <a:ext cx="2590800" cy="838200"/>
          </a:xfrm>
          <a:prstGeom prst="wedgeRoundRectCallout">
            <a:avLst>
              <a:gd name="adj1" fmla="val -144733"/>
              <a:gd name="adj2" fmla="val 184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0 com 16us de </a:t>
            </a:r>
            <a:r>
              <a:rPr lang="en-US" dirty="0" err="1"/>
              <a:t>resolução</a:t>
            </a:r>
            <a:r>
              <a:rPr lang="en-US" dirty="0"/>
              <a:t> e 1s de tempo de  OVERFLOW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086600" y="2922445"/>
            <a:ext cx="1447800" cy="533400"/>
          </a:xfrm>
          <a:prstGeom prst="wedgeRoundRectCallout">
            <a:avLst>
              <a:gd name="adj1" fmla="val -134525"/>
              <a:gd name="adj2" fmla="val 116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 2 DESATIVADO</a:t>
            </a:r>
          </a:p>
        </p:txBody>
      </p:sp>
    </p:spTree>
    <p:extLst>
      <p:ext uri="{BB962C8B-B14F-4D97-AF65-F5344CB8AC3E}">
        <p14:creationId xmlns:p14="http://schemas.microsoft.com/office/powerpoint/2010/main" val="118185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0FA085C-CA1D-EDBA-5943-2CF0BE4A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5C9523-7FE0-4876-9957-9102AB94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50131"/>
            <a:ext cx="8458200" cy="4757738"/>
          </a:xfrm>
          <a:prstGeom prst="rect">
            <a:avLst/>
          </a:prstGeom>
        </p:spPr>
      </p:pic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46B604BA-6444-6561-FB11-F8E69A95B51A}"/>
              </a:ext>
            </a:extLst>
          </p:cNvPr>
          <p:cNvSpPr/>
          <p:nvPr/>
        </p:nvSpPr>
        <p:spPr>
          <a:xfrm>
            <a:off x="5715000" y="631031"/>
            <a:ext cx="1981200" cy="838200"/>
          </a:xfrm>
          <a:prstGeom prst="wedgeRoundRectCallout">
            <a:avLst>
              <a:gd name="adj1" fmla="val -157371"/>
              <a:gd name="adj2" fmla="val 1021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Code e </a:t>
            </a:r>
            <a:r>
              <a:rPr lang="en-US" dirty="0" err="1"/>
              <a:t>veja</a:t>
            </a:r>
            <a:r>
              <a:rPr lang="en-US" dirty="0"/>
              <a:t> o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gerado</a:t>
            </a:r>
            <a:r>
              <a:rPr lang="en-US" dirty="0"/>
              <a:t>.</a:t>
            </a:r>
          </a:p>
        </p:txBody>
      </p:sp>
      <p:sp>
        <p:nvSpPr>
          <p:cNvPr id="6" name="Rounded Rectangular Callout 4">
            <a:extLst>
              <a:ext uri="{FF2B5EF4-FFF2-40B4-BE49-F238E27FC236}">
                <a16:creationId xmlns:a16="http://schemas.microsoft.com/office/drawing/2014/main" id="{32DB9574-AF51-D27D-E2C2-A938595E118F}"/>
              </a:ext>
            </a:extLst>
          </p:cNvPr>
          <p:cNvSpPr/>
          <p:nvPr/>
        </p:nvSpPr>
        <p:spPr>
          <a:xfrm>
            <a:off x="5132614" y="3200400"/>
            <a:ext cx="3657600" cy="1524000"/>
          </a:xfrm>
          <a:prstGeom prst="wedgeRoundRectCallout">
            <a:avLst>
              <a:gd name="adj1" fmla="val -75456"/>
              <a:gd name="adj2" fmla="val -90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 configuração do temporizador gera um código que será adicionado ao arquivo fonte no final </a:t>
            </a:r>
            <a:r>
              <a:rPr lang="en-US" dirty="0"/>
              <a:t>do Wizard</a:t>
            </a:r>
          </a:p>
        </p:txBody>
      </p:sp>
    </p:spTree>
    <p:extLst>
      <p:ext uri="{BB962C8B-B14F-4D97-AF65-F5344CB8AC3E}">
        <p14:creationId xmlns:p14="http://schemas.microsoft.com/office/powerpoint/2010/main" val="375577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F0E36C3-EBBF-4189-AFC6-CAEF9C4E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2998DD-F2F3-F2F3-ED17-444DB9FB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266825"/>
            <a:ext cx="7687733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0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EA22AB2-4EC1-5D15-C9BD-BC5AAB1B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B1F322-EE46-6663-F1AE-6D8654F2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1562"/>
            <a:ext cx="8382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1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12290" name="Picture 2" descr="C:\Users\shahzad\Desktop\PRESENTATIONS\pic presentation\Pic Wizard Tutorial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0" y="609600"/>
            <a:ext cx="1447800" cy="533400"/>
          </a:xfrm>
          <a:prstGeom prst="wedgeRoundRectCallout">
            <a:avLst>
              <a:gd name="adj1" fmla="val 12280"/>
              <a:gd name="adj2" fmla="val 229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(1)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629400" y="1295400"/>
            <a:ext cx="1752600" cy="685800"/>
          </a:xfrm>
          <a:prstGeom prst="wedgeRoundRectCallout">
            <a:avLst>
              <a:gd name="adj1" fmla="val -97172"/>
              <a:gd name="adj2" fmla="val 31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Selecione</a:t>
            </a:r>
            <a:r>
              <a:rPr lang="en-US" dirty="0"/>
              <a:t> as </a:t>
            </a:r>
            <a:r>
              <a:rPr lang="en-US" dirty="0" err="1"/>
              <a:t>interrupções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BEAE30-BB09-96C2-C659-BA669E36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B3F726-2209-293E-2D98-D6C41445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1076325"/>
            <a:ext cx="8365067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9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>
                <a:solidFill>
                  <a:srgbClr val="0070C0"/>
                </a:solidFill>
              </a:rPr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74837"/>
            <a:ext cx="8229600" cy="4525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Tutorial </a:t>
            </a:r>
            <a:r>
              <a:rPr lang="en-US" sz="4000" dirty="0" err="1">
                <a:solidFill>
                  <a:schemeClr val="bg2">
                    <a:lumMod val="90000"/>
                  </a:schemeClr>
                </a:solidFill>
              </a:rPr>
              <a:t>Básico</a:t>
            </a:r>
            <a:endParaRPr lang="en-US" sz="4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4000" dirty="0"/>
              <a:t>PIC Wizard</a:t>
            </a:r>
          </a:p>
          <a:p>
            <a:r>
              <a:rPr lang="en-US" sz="4000" dirty="0" err="1">
                <a:solidFill>
                  <a:schemeClr val="bg2">
                    <a:lumMod val="90000"/>
                  </a:schemeClr>
                </a:solidFill>
              </a:rPr>
              <a:t>Seletor</a:t>
            </a:r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 de </a:t>
            </a:r>
            <a:r>
              <a:rPr lang="en-US" sz="4000" dirty="0" err="1">
                <a:solidFill>
                  <a:schemeClr val="bg2">
                    <a:lumMod val="90000"/>
                  </a:schemeClr>
                </a:solidFill>
              </a:rPr>
              <a:t>Dispositivos</a:t>
            </a:r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 PIC</a:t>
            </a:r>
          </a:p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Lista de </a:t>
            </a:r>
            <a:r>
              <a:rPr lang="en-US" sz="4000" dirty="0" err="1">
                <a:solidFill>
                  <a:schemeClr val="bg2">
                    <a:lumMod val="90000"/>
                  </a:schemeClr>
                </a:solidFill>
              </a:rPr>
              <a:t>Fusíveis</a:t>
            </a:r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 e </a:t>
            </a:r>
            <a:r>
              <a:rPr lang="en-US" sz="4000" dirty="0" err="1">
                <a:solidFill>
                  <a:schemeClr val="bg2">
                    <a:lumMod val="90000"/>
                  </a:schemeClr>
                </a:solidFill>
              </a:rPr>
              <a:t>Interrupções</a:t>
            </a:r>
            <a:endParaRPr lang="en-US" sz="4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Monitor de Porta Serial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2CD53B9-DB83-7C22-8AC7-497E870D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B10903-B930-2F50-E1A5-AE45DCEB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1076325"/>
            <a:ext cx="8365067" cy="470535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61F920F-E68F-F31E-1A04-D89B8EED1A38}"/>
              </a:ext>
            </a:extLst>
          </p:cNvPr>
          <p:cNvSpPr/>
          <p:nvPr/>
        </p:nvSpPr>
        <p:spPr>
          <a:xfrm>
            <a:off x="4569278" y="2514600"/>
            <a:ext cx="3581400" cy="1447800"/>
          </a:xfrm>
          <a:prstGeom prst="wedgeRoundRectCallout">
            <a:avLst>
              <a:gd name="adj1" fmla="val -19767"/>
              <a:gd name="adj2" fmla="val 1136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 houver mais recursos que o usuário queira usar, clique </a:t>
            </a:r>
            <a:r>
              <a:rPr lang="en-US" dirty="0"/>
              <a:t>“Create Project”</a:t>
            </a:r>
          </a:p>
        </p:txBody>
      </p:sp>
    </p:spTree>
    <p:extLst>
      <p:ext uri="{BB962C8B-B14F-4D97-AF65-F5344CB8AC3E}">
        <p14:creationId xmlns:p14="http://schemas.microsoft.com/office/powerpoint/2010/main" val="412414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B2CE3B1-E699-8F5B-504D-C6FC0770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719973-BB39-4F83-ACFE-4A5B3A5F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8ED92A46-A6D9-1BCE-BEF2-AAAAC258B27E}"/>
              </a:ext>
            </a:extLst>
          </p:cNvPr>
          <p:cNvSpPr/>
          <p:nvPr/>
        </p:nvSpPr>
        <p:spPr>
          <a:xfrm>
            <a:off x="5181600" y="4495800"/>
            <a:ext cx="2514600" cy="838200"/>
          </a:xfrm>
          <a:prstGeom prst="wedgeRoundRectCallout">
            <a:avLst>
              <a:gd name="adj1" fmla="val -189878"/>
              <a:gd name="adj2" fmla="val -48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Escreva a rotina de serviço de interrupção externa</a:t>
            </a:r>
            <a:endParaRPr lang="en-US" dirty="0"/>
          </a:p>
        </p:txBody>
      </p:sp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EB5634BB-2752-711A-3BFD-84639DF326A0}"/>
              </a:ext>
            </a:extLst>
          </p:cNvPr>
          <p:cNvSpPr/>
          <p:nvPr/>
        </p:nvSpPr>
        <p:spPr>
          <a:xfrm>
            <a:off x="4724400" y="609600"/>
            <a:ext cx="3048000" cy="1447800"/>
          </a:xfrm>
          <a:prstGeom prst="wedgeRoundRectCallout">
            <a:avLst>
              <a:gd name="adj1" fmla="val -144116"/>
              <a:gd name="adj2" fmla="val 4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Há um arquivo include (arquivo header) no início de cada arquivo fonte criado pelo assistente</a:t>
            </a:r>
            <a:endParaRPr lang="en-US" dirty="0"/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67DC6D5E-0DE1-CEEE-9D61-2F051F3F6F51}"/>
              </a:ext>
            </a:extLst>
          </p:cNvPr>
          <p:cNvSpPr/>
          <p:nvPr/>
        </p:nvSpPr>
        <p:spPr>
          <a:xfrm>
            <a:off x="5249636" y="2670176"/>
            <a:ext cx="2514600" cy="838200"/>
          </a:xfrm>
          <a:prstGeom prst="wedgeRoundRectCallout">
            <a:avLst>
              <a:gd name="adj1" fmla="val -189878"/>
              <a:gd name="adj2" fmla="val -48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Escreva as rotinas de serviço de interrupção dos </a:t>
            </a:r>
            <a:r>
              <a:rPr lang="pt-BR" dirty="0" err="1"/>
              <a:t>Timers</a:t>
            </a:r>
            <a:r>
              <a:rPr lang="pt-B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0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73B088B-1061-2713-8CEF-6E9FD9687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566AEB-6291-2B14-D0B8-B3DDF044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038225"/>
            <a:ext cx="8500533" cy="4781550"/>
          </a:xfrm>
          <a:prstGeom prst="rect">
            <a:avLst/>
          </a:prstGeom>
        </p:spPr>
      </p:pic>
      <p:sp>
        <p:nvSpPr>
          <p:cNvPr id="5" name="Rounded Rectangular Callout 6">
            <a:extLst>
              <a:ext uri="{FF2B5EF4-FFF2-40B4-BE49-F238E27FC236}">
                <a16:creationId xmlns:a16="http://schemas.microsoft.com/office/drawing/2014/main" id="{45F6BE97-857E-6C05-45C7-5857AF00EF51}"/>
              </a:ext>
            </a:extLst>
          </p:cNvPr>
          <p:cNvSpPr/>
          <p:nvPr/>
        </p:nvSpPr>
        <p:spPr>
          <a:xfrm>
            <a:off x="4419600" y="2590800"/>
            <a:ext cx="2362200" cy="838200"/>
          </a:xfrm>
          <a:prstGeom prst="wedgeRoundRectCallout">
            <a:avLst>
              <a:gd name="adj1" fmla="val -192403"/>
              <a:gd name="adj2" fmla="val 3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Comece a escrever o código aqui (loop principal,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46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9178861-4A9F-0A6D-8171-84CA61E9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" y="1007268"/>
            <a:ext cx="8365067" cy="4705350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EF60FD6-AC11-A855-D5DF-C224F48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C5302AC-3397-B0AB-868E-FCFA97FD19E6}"/>
              </a:ext>
            </a:extLst>
          </p:cNvPr>
          <p:cNvSpPr/>
          <p:nvPr/>
        </p:nvSpPr>
        <p:spPr>
          <a:xfrm>
            <a:off x="4800600" y="3429000"/>
            <a:ext cx="3048000" cy="1905000"/>
          </a:xfrm>
          <a:prstGeom prst="wedgeRoundRectCallout">
            <a:avLst>
              <a:gd name="adj1" fmla="val -50618"/>
              <a:gd name="adj2" fmla="val -299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Abra o arquivo </a:t>
            </a:r>
            <a:r>
              <a:rPr lang="en-US" dirty="0"/>
              <a:t>header . </a:t>
            </a:r>
            <a:r>
              <a:rPr lang="en-US" dirty="0" err="1"/>
              <a:t>Ele</a:t>
            </a:r>
            <a:r>
              <a:rPr lang="pt-BR" dirty="0"/>
              <a:t> tem informações sobre o dispositivo selecionado, </a:t>
            </a:r>
            <a:r>
              <a:rPr lang="pt-BR" dirty="0" err="1"/>
              <a:t>clock</a:t>
            </a:r>
            <a:r>
              <a:rPr lang="pt-BR" dirty="0"/>
              <a:t>, pinos RS-232, conversores A/D, fusíveis, etc...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44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02CCF93-2F8D-5741-31EB-8F0019ED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467BAD-9CF9-823F-F7FF-1EFE9BD5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9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BE3B5F7-436F-DA15-013F-5257C5B9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F929CD-9680-6A58-41B8-FDFD055C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962025"/>
            <a:ext cx="8771467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9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A214AEA-660A-D3DF-9BB5-DC40D3D2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D52C60-610E-C9F6-F7F4-83ED356C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75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0800"/>
            <a:ext cx="8229600" cy="114300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0070C0"/>
                </a:solidFill>
              </a:rPr>
              <a:t>FIM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569075"/>
            <a:ext cx="4267200" cy="365125"/>
          </a:xfrm>
        </p:spPr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INTRODUÇÃO
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029200"/>
          </a:xfrm>
        </p:spPr>
        <p:txBody>
          <a:bodyPr>
            <a:normAutofit/>
          </a:bodyPr>
          <a:lstStyle/>
          <a:p>
            <a:r>
              <a:rPr lang="pt-BR" sz="2600" dirty="0"/>
              <a:t>“</a:t>
            </a:r>
            <a:r>
              <a:rPr lang="pt-BR" sz="2600" dirty="0" err="1"/>
              <a:t>Pic</a:t>
            </a:r>
            <a:r>
              <a:rPr lang="pt-BR" sz="2600" dirty="0"/>
              <a:t> </a:t>
            </a:r>
            <a:r>
              <a:rPr lang="pt-BR" sz="2600" dirty="0" err="1"/>
              <a:t>Wizard</a:t>
            </a:r>
            <a:r>
              <a:rPr lang="pt-BR" sz="2600" dirty="0"/>
              <a:t>” é uma ferramenta útil, que ajuda o usuário a inicializar periféricos e escrever código para microcontroladores PIC.</a:t>
            </a:r>
          </a:p>
          <a:p>
            <a:endParaRPr lang="pt-BR" sz="2600" dirty="0"/>
          </a:p>
          <a:p>
            <a:r>
              <a:rPr lang="pt-BR" sz="2600" dirty="0"/>
              <a:t>Diferentes opções/configurações de periféricos são apresentadas na forma de interface gráfica do usuário (GUI).</a:t>
            </a:r>
          </a:p>
          <a:p>
            <a:endParaRPr lang="pt-BR" sz="2600" dirty="0"/>
          </a:p>
          <a:p>
            <a:r>
              <a:rPr lang="pt-BR" sz="2600" dirty="0"/>
              <a:t>Ele cria a estrutura básica do código que inclui diferentes rotinas de serviço de interrupção, parâmetros de inicialização para temporizadores, interrupções e outros periféricos de dispositivo, etc.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4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61F02DC-26BA-A51E-1FDD-3578A2EC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92124"/>
            <a:ext cx="8336844" cy="46894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19600" y="2514600"/>
            <a:ext cx="2209800" cy="762000"/>
          </a:xfrm>
          <a:prstGeom prst="wedgeRoundRectCallout">
            <a:avLst>
              <a:gd name="adj1" fmla="val -155389"/>
              <a:gd name="adj2" fmla="val -231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Project </a:t>
            </a:r>
            <a:r>
              <a:rPr lang="pt-BR" dirty="0" err="1"/>
              <a:t>Wizard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DD2569-A9C0-91CB-18CE-3BB06938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762000"/>
            <a:ext cx="8466666" cy="47625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553200" y="2819400"/>
            <a:ext cx="2209800" cy="762000"/>
          </a:xfrm>
          <a:prstGeom prst="wedgeRoundRectCallout">
            <a:avLst>
              <a:gd name="adj1" fmla="val -173123"/>
              <a:gd name="adj2" fmla="val -116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(ou crie) uma pasta para salvar o projeto</a:t>
            </a:r>
            <a:endParaRPr lang="en-US" dirty="0"/>
          </a:p>
        </p:txBody>
      </p:sp>
      <p:sp>
        <p:nvSpPr>
          <p:cNvPr id="4" name="Rounded Rectangular Callout 4">
            <a:extLst>
              <a:ext uri="{FF2B5EF4-FFF2-40B4-BE49-F238E27FC236}">
                <a16:creationId xmlns:a16="http://schemas.microsoft.com/office/drawing/2014/main" id="{CC8F905D-D01F-8786-73F9-77740634CDAE}"/>
              </a:ext>
            </a:extLst>
          </p:cNvPr>
          <p:cNvSpPr/>
          <p:nvPr/>
        </p:nvSpPr>
        <p:spPr>
          <a:xfrm>
            <a:off x="6553200" y="3886200"/>
            <a:ext cx="2209800" cy="762000"/>
          </a:xfrm>
          <a:prstGeom prst="wedgeRoundRectCallout">
            <a:avLst>
              <a:gd name="adj1" fmla="val -210069"/>
              <a:gd name="adj2" fmla="val -242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Atribua um nome ao projeto e salve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6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57226B6-9F4D-52B6-8716-5C867C47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636000" cy="485775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05200" y="179614"/>
            <a:ext cx="2286000" cy="685800"/>
          </a:xfrm>
          <a:prstGeom prst="wedgeRoundRectCallout">
            <a:avLst>
              <a:gd name="adj1" fmla="val -50126"/>
              <a:gd name="adj2" fmla="val 114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JANELA PROJECT WIZARD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52400" y="2438400"/>
            <a:ext cx="1600200" cy="838200"/>
          </a:xfrm>
          <a:prstGeom prst="wedgeRoundRectCallout">
            <a:avLst>
              <a:gd name="adj1" fmla="val 98854"/>
              <a:gd name="adj2" fmla="val -81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JANELA DE RECURSOS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96000" y="4724400"/>
            <a:ext cx="1600200" cy="838200"/>
          </a:xfrm>
          <a:prstGeom prst="wedgeRoundRectCallout">
            <a:avLst>
              <a:gd name="adj1" fmla="val -84820"/>
              <a:gd name="adj2" fmla="val -1729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JANELA DE OPÇÕES DE RECURSOS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0142A60-C692-8AAE-F9F2-0F937019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90600"/>
            <a:ext cx="8716433" cy="490299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6057" y="1981200"/>
            <a:ext cx="1447800" cy="533400"/>
          </a:xfrm>
          <a:prstGeom prst="wedgeRoundRectCallout">
            <a:avLst>
              <a:gd name="adj1" fmla="val 76002"/>
              <a:gd name="adj2" fmla="val 14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Selecione</a:t>
            </a:r>
            <a:r>
              <a:rPr lang="en-US" dirty="0"/>
              <a:t> o </a:t>
            </a:r>
            <a:r>
              <a:rPr lang="en-US" dirty="0" err="1"/>
              <a:t>dispositivo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158593" y="499042"/>
            <a:ext cx="1600200" cy="643958"/>
          </a:xfrm>
          <a:prstGeom prst="wedgeRoundRectCallout">
            <a:avLst>
              <a:gd name="adj1" fmla="val -142819"/>
              <a:gd name="adj2" fmla="val 2369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Selecione</a:t>
            </a:r>
            <a:r>
              <a:rPr lang="en-US" dirty="0"/>
              <a:t> a </a:t>
            </a:r>
            <a:r>
              <a:rPr lang="en-US" dirty="0" err="1"/>
              <a:t>família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544733" y="3429000"/>
            <a:ext cx="2362200" cy="1600200"/>
          </a:xfrm>
          <a:prstGeom prst="wedgeRoundRectCallout">
            <a:avLst>
              <a:gd name="adj1" fmla="val 17349"/>
              <a:gd name="adj2" fmla="val 49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u="sng" dirty="0">
                <a:solidFill>
                  <a:srgbClr val="002060"/>
                </a:solidFill>
              </a:rPr>
              <a:t>NOTA: TODAS AS OUTRAS OPÇÕES DE SELEÇÃO DE RECURSOS SERÃO BASEADAS NO DISPOSITIVO SELECIONADO</a:t>
            </a:r>
            <a:endParaRPr lang="en-US" dirty="0"/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AB4F6148-BC86-884D-8966-1ED8CE1F5654}"/>
              </a:ext>
            </a:extLst>
          </p:cNvPr>
          <p:cNvSpPr/>
          <p:nvPr/>
        </p:nvSpPr>
        <p:spPr>
          <a:xfrm>
            <a:off x="6934200" y="2192621"/>
            <a:ext cx="1600200" cy="643958"/>
          </a:xfrm>
          <a:prstGeom prst="wedgeRoundRectCallout">
            <a:avLst>
              <a:gd name="adj1" fmla="val -181084"/>
              <a:gd name="adj2" fmla="val 2496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Selecione</a:t>
            </a:r>
            <a:r>
              <a:rPr lang="en-US" dirty="0"/>
              <a:t> PIC </a:t>
            </a:r>
            <a:r>
              <a:rPr lang="en-US" dirty="0" err="1"/>
              <a:t>específico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E7F8D3A8-65A5-1788-0B73-51EAF462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8225"/>
            <a:ext cx="8500533" cy="47815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239000" y="1981200"/>
            <a:ext cx="1447800" cy="533400"/>
          </a:xfrm>
          <a:prstGeom prst="wedgeRoundRectCallout">
            <a:avLst>
              <a:gd name="adj1" fmla="val -218360"/>
              <a:gd name="adj2" fmla="val 1100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Tipo de </a:t>
            </a:r>
            <a:r>
              <a:rPr lang="en-US" dirty="0" err="1"/>
              <a:t>oscilador</a:t>
            </a:r>
            <a:r>
              <a:rPr lang="en-US" dirty="0"/>
              <a:t>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8538" y="4572000"/>
            <a:ext cx="1981200" cy="1066800"/>
          </a:xfrm>
          <a:prstGeom prst="wedgeRoundRectCallout">
            <a:avLst>
              <a:gd name="adj1" fmla="val 97248"/>
              <a:gd name="adj2" fmla="val -159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Opções de </a:t>
            </a:r>
            <a:r>
              <a:rPr lang="pt-BR" i="1" dirty="0" err="1"/>
              <a:t>watchdog</a:t>
            </a:r>
            <a:r>
              <a:rPr lang="pt-BR" dirty="0"/>
              <a:t> (caso se queira utilizar)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9F0DA6-9FCF-0FE1-E748-E5FC14BC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2" y="857250"/>
            <a:ext cx="8500532" cy="47815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 OF AERONAUTICAL ENGEENERING CAE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43600" y="1066800"/>
            <a:ext cx="1981200" cy="533400"/>
          </a:xfrm>
          <a:prstGeom prst="wedgeRoundRectCallout">
            <a:avLst>
              <a:gd name="adj1" fmla="val -101739"/>
              <a:gd name="adj2" fmla="val 240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Oscilador</a:t>
            </a:r>
            <a:r>
              <a:rPr lang="en-US" dirty="0"/>
              <a:t> </a:t>
            </a:r>
            <a:r>
              <a:rPr lang="en-US" dirty="0" err="1"/>
              <a:t>interno</a:t>
            </a:r>
            <a:r>
              <a:rPr lang="en-US" dirty="0"/>
              <a:t> Clock 8MHz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0269" y="3810000"/>
            <a:ext cx="1981200" cy="1066800"/>
          </a:xfrm>
          <a:prstGeom prst="wedgeRoundRectCallout">
            <a:avLst>
              <a:gd name="adj1" fmla="val 96424"/>
              <a:gd name="adj2" fmla="val -103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watchdog</a:t>
            </a:r>
            <a:r>
              <a:rPr lang="pt-BR" dirty="0"/>
              <a:t> não habilitado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12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1FDED2EDA72CB4D8972F2F33A472ADB" ma:contentTypeVersion="2" ma:contentTypeDescription="Crie um novo documento." ma:contentTypeScope="" ma:versionID="db3460b33fd55641a1245e3a829650d2">
  <xsd:schema xmlns:xsd="http://www.w3.org/2001/XMLSchema" xmlns:xs="http://www.w3.org/2001/XMLSchema" xmlns:p="http://schemas.microsoft.com/office/2006/metadata/properties" xmlns:ns2="17b64404-cc88-49ad-a6b4-54a7219d8a00" targetNamespace="http://schemas.microsoft.com/office/2006/metadata/properties" ma:root="true" ma:fieldsID="18bf70242c0b65a011dc816731ad7bbc" ns2:_="">
    <xsd:import namespace="17b64404-cc88-49ad-a6b4-54a7219d8a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64404-cc88-49ad-a6b4-54a7219d8a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3C1297-1BC8-4233-AFB0-CD79AEFD17E9}"/>
</file>

<file path=customXml/itemProps2.xml><?xml version="1.0" encoding="utf-8"?>
<ds:datastoreItem xmlns:ds="http://schemas.openxmlformats.org/officeDocument/2006/customXml" ds:itemID="{529B305A-F827-4AB4-B17B-792BF77A5448}"/>
</file>

<file path=customXml/itemProps3.xml><?xml version="1.0" encoding="utf-8"?>
<ds:datastoreItem xmlns:ds="http://schemas.openxmlformats.org/officeDocument/2006/customXml" ds:itemID="{286EEBA5-441C-47EE-BF9F-823C144171F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</TotalTime>
  <Words>524</Words>
  <Application>Microsoft Office PowerPoint</Application>
  <PresentationFormat>Apresentação na tela (4:3)</PresentationFormat>
  <Paragraphs>85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TUTORIAL DO COMPILADOR CCS  PICC</vt:lpstr>
      <vt:lpstr>CONTEÚDO</vt:lpstr>
      <vt:lpstr>INTRODUÇÃO
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ADEEL</dc:creator>
  <cp:lastModifiedBy>WILLIAM VAIRO DOS SANTOS</cp:lastModifiedBy>
  <cp:revision>174</cp:revision>
  <dcterms:created xsi:type="dcterms:W3CDTF">2006-08-16T00:00:00Z</dcterms:created>
  <dcterms:modified xsi:type="dcterms:W3CDTF">2023-04-17T20:08:27Z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0x01010071FDED2EDA72CB4D8972F2F33A472ADB</vt:lpwstr>
  </property>
</Properties>
</file>